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topic of today's presentation is understanding topic separation - a key strategy for reducing stress and overthinking.
• As the title suggests, this is your guide to achieving greater focus and clarity by separating different topics or tasks.
• We'll explore why topic separation is so important for your productivity and mental wellbeing, and provide practical tips you can start using right away.
• The goal is to help you feel more in control of your time and thoughts, and free up mental space to tackle what really matters.
• Let's dive in and discover how topic separation can lead to less stress and overthinking in your daily life.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from Alfred Adler that we'll explore today is the concept of topic separation - distinguishing what's within your control from what's not.
The core idea is to ask yourself "Whose business is this?" When facing stress or overthinking, this question can help you reclaim your mental space.
If it's "your business" - your actions, feelings, and reactions - then you should focus your energy there. But if it's "others' business" - their opinions of you, their actions, their decisions - then you need to release that anxiety.
The benefits of applying topic separation are significant. It allows you to reduce stress, stop trying to control the uncontrollable, and reclaim your mental space.
Let's dive deeper into the distinction between your business and others' business, and how to practically apply this framework.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this slide is applying topic separation, which means not taking personal responsibility for things that are out of your control.
The first example is about when a friend cancels plans. The key point is that their choice to cancel is their own business, and your calm reaction is your own business.
The second example is about receiving criticism. The important thing is to not internalize the criticism, as that is the other person's business, while your response is your own business.
The slide emphasizes that we should separate what is within our control (our own reactions and responses) from what is outside our control (the actions and choices of others).
This skill of topic separation can help us maintain our composure and not take things personally in difficult interpersonal situations.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when you're feeling stressed - pause and ask yourself "What am I worried about?"
Classify what you can and can't control. Focus on your own actions, not others' behavior.
When someone else is acting up, let go of their business and focus on staying calm yourself. You can't control their actions, but you can control how you respond.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key message is that by focusing on your own business rather than others', you can reduce stress and have more control over your emotions.
• Explain that it's easy to get caught up in worrying about things that aren't our responsibility. This can lead to feeling overwhelmed.
• Highlight the "Tip" callout box - suggest that when you feel stressed, pause and ask yourself "Whose business is this?" This can help you refocus on what's within your control.
• Emphasize that this simple shift in mindset can make a big difference in managing your stress levels.
• Conclude by thanking the audience and expressing excitement about the topic.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solidFill>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966073" y="3239214"/>
            <a:ext cx="5555337" cy="694373"/>
          </a:xfrm>
          <a:prstGeom prst="rect">
            <a:avLst/>
          </a:prstGeom>
          <a:noFill/>
        </p:spPr>
        <p:txBody>
          <a:bodyPr wrap="none" lIns="0" tIns="0" rIns="0" bIns="0" rtlCol="0" anchor="t"/>
          <a:lstStyle/>
          <a:p>
            <a:pPr marL="0" indent="0" algn="l">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Topic Separation</a:t>
            </a:r>
            <a:endParaRPr lang="en-US" sz="4350" dirty="0"/>
          </a:p>
        </p:txBody>
      </p:sp>
      <p:sp>
        <p:nvSpPr>
          <p:cNvPr id="5" name="Text 2"/>
          <p:cNvSpPr/>
          <p:nvPr/>
        </p:nvSpPr>
        <p:spPr>
          <a:xfrm>
            <a:off x="5933837" y="4295894"/>
            <a:ext cx="7730490" cy="694373"/>
          </a:xfrm>
          <a:prstGeom prst="rect">
            <a:avLst/>
          </a:prstGeom>
          <a:noFill/>
        </p:spPr>
        <p:txBody>
          <a:bodyPr wrap="none" lIns="0" tIns="0" rIns="0" bIns="0" rtlCol="0" anchor="t"/>
          <a:lstStyle/>
          <a:p>
            <a:pPr marL="0" indent="0" algn="r">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Reduce Stress, Think Clearly</a:t>
            </a:r>
            <a:endParaRPr lang="en-US" sz="4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892493" y="935236"/>
            <a:ext cx="12111157" cy="641509"/>
          </a:xfrm>
          <a:prstGeom prst="rect">
            <a:avLst/>
          </a:prstGeom>
          <a:noFill/>
        </p:spPr>
        <p:txBody>
          <a:bodyPr wrap="none" lIns="0" tIns="0" rIns="0" bIns="0" rtlCol="0" anchor="t"/>
          <a:lstStyle/>
          <a:p>
            <a:pPr marL="0" indent="0" algn="l">
              <a:lnSpc>
                <a:spcPts val="5050"/>
              </a:lnSpc>
              <a:buNone/>
            </a:pPr>
            <a:r>
              <a:rPr lang="en-US" sz="4000" b="1" dirty="0">
                <a:solidFill>
                  <a:srgbClr val="030303"/>
                </a:solidFill>
                <a:latin typeface="Maplestory OTF Bold" pitchFamily="34" charset="0"/>
                <a:ea typeface="Maplestory OTF Bold" pitchFamily="34" charset="-122"/>
                <a:cs typeface="Maplestory OTF Bold" pitchFamily="34" charset="-120"/>
              </a:rPr>
              <a:t>Topic Separation: Key Insights from Alfred Adler</a:t>
            </a:r>
            <a:endParaRPr lang="en-US" sz="4000" dirty="0"/>
          </a:p>
        </p:txBody>
      </p:sp>
      <p:sp>
        <p:nvSpPr>
          <p:cNvPr id="5" name="Text 2"/>
          <p:cNvSpPr/>
          <p:nvPr/>
        </p:nvSpPr>
        <p:spPr>
          <a:xfrm>
            <a:off x="892493" y="1911429"/>
            <a:ext cx="12845415" cy="356949"/>
          </a:xfrm>
          <a:prstGeom prst="rect">
            <a:avLst/>
          </a:prstGeom>
          <a:noFill/>
        </p:spPr>
        <p:txBody>
          <a:bodyPr wrap="none" lIns="0" tIns="0" rIns="0" bIns="0" rtlCol="0" anchor="t"/>
          <a:lstStyle/>
          <a:p>
            <a:pPr marL="0" indent="0" algn="l">
              <a:lnSpc>
                <a:spcPts val="2800"/>
              </a:lnSpc>
              <a:buSzPct val="100000"/>
              <a:buNone/>
            </a:pPr>
            <a:r>
              <a:rPr lang="en-US" sz="1750" b="1" dirty="0">
                <a:solidFill>
                  <a:srgbClr val="272525"/>
                </a:solidFill>
                <a:latin typeface="Maplestory OTF Light" pitchFamily="34" charset="0"/>
                <a:ea typeface="Maplestory OTF Light" pitchFamily="34" charset="-122"/>
                <a:cs typeface="Maplestory OTF Light" pitchFamily="34" charset="-120"/>
              </a:rPr>
              <a:t>What it is:</a:t>
            </a:r>
            <a:r>
              <a:rPr lang="en-US" sz="1750" dirty="0">
                <a:solidFill>
                  <a:srgbClr val="272525"/>
                </a:solidFill>
                <a:latin typeface="Maplestory OTF Light" pitchFamily="34" charset="0"/>
                <a:ea typeface="Maplestory OTF Light" pitchFamily="34" charset="-122"/>
                <a:cs typeface="Maplestory OTF Light" pitchFamily="34" charset="-120"/>
              </a:rPr>
              <a:t> Distinguishing what's within your control from what's not.</a:t>
            </a:r>
            <a:endParaRPr lang="en-US" sz="1750" dirty="0"/>
          </a:p>
        </p:txBody>
      </p:sp>
      <p:sp>
        <p:nvSpPr>
          <p:cNvPr id="6" name="Text 3"/>
          <p:cNvSpPr/>
          <p:nvPr/>
        </p:nvSpPr>
        <p:spPr>
          <a:xfrm>
            <a:off x="892493" y="2346365"/>
            <a:ext cx="12845415" cy="356949"/>
          </a:xfrm>
          <a:prstGeom prst="rect">
            <a:avLst/>
          </a:prstGeom>
          <a:noFill/>
        </p:spPr>
        <p:txBody>
          <a:bodyPr wrap="none" lIns="0" tIns="0" rIns="0" bIns="0" rtlCol="0" anchor="t"/>
          <a:lstStyle/>
          <a:p>
            <a:pPr marL="0" indent="0" algn="l">
              <a:lnSpc>
                <a:spcPts val="2800"/>
              </a:lnSpc>
              <a:buSzPct val="100000"/>
              <a:buNone/>
            </a:pPr>
            <a:r>
              <a:rPr lang="en-US" sz="1750" b="1" dirty="0">
                <a:solidFill>
                  <a:srgbClr val="272525"/>
                </a:solidFill>
                <a:latin typeface="Maplestory OTF Light" pitchFamily="34" charset="0"/>
                <a:ea typeface="Maplestory OTF Light" pitchFamily="34" charset="-122"/>
                <a:cs typeface="Maplestory OTF Light" pitchFamily="34" charset="-120"/>
              </a:rPr>
              <a:t>How to apply:</a:t>
            </a:r>
            <a:r>
              <a:rPr lang="en-US" sz="1750" dirty="0">
                <a:solidFill>
                  <a:srgbClr val="272525"/>
                </a:solidFill>
                <a:latin typeface="Maplestory OTF Light" pitchFamily="34" charset="0"/>
                <a:ea typeface="Maplestory OTF Light" pitchFamily="34" charset="-122"/>
                <a:cs typeface="Maplestory OTF Light" pitchFamily="34" charset="-120"/>
              </a:rPr>
              <a:t> Ask "Whose business is this?"</a:t>
            </a:r>
            <a:endParaRPr lang="en-US" sz="1750" dirty="0"/>
          </a:p>
        </p:txBody>
      </p:sp>
      <p:sp>
        <p:nvSpPr>
          <p:cNvPr id="7" name="Text 4"/>
          <p:cNvSpPr/>
          <p:nvPr/>
        </p:nvSpPr>
        <p:spPr>
          <a:xfrm>
            <a:off x="892493" y="2781300"/>
            <a:ext cx="12845415" cy="356949"/>
          </a:xfrm>
          <a:prstGeom prst="rect">
            <a:avLst/>
          </a:prstGeom>
          <a:noFill/>
        </p:spPr>
        <p:txBody>
          <a:bodyPr wrap="none" lIns="0" tIns="0" rIns="0" bIns="0" rtlCol="0" anchor="t"/>
          <a:lstStyle/>
          <a:p>
            <a:pPr marL="0" indent="0" algn="l">
              <a:lnSpc>
                <a:spcPts val="2800"/>
              </a:lnSpc>
              <a:buSzPct val="100000"/>
              <a:buNone/>
            </a:pPr>
            <a:r>
              <a:rPr lang="en-US" sz="1750" b="1" dirty="0">
                <a:solidFill>
                  <a:srgbClr val="272525"/>
                </a:solidFill>
                <a:latin typeface="Maplestory OTF Light" pitchFamily="34" charset="0"/>
                <a:ea typeface="Maplestory OTF Light" pitchFamily="34" charset="-122"/>
                <a:cs typeface="Maplestory OTF Light" pitchFamily="34" charset="-120"/>
              </a:rPr>
              <a:t>When to use:</a:t>
            </a:r>
            <a:r>
              <a:rPr lang="en-US" sz="1750" dirty="0">
                <a:solidFill>
                  <a:srgbClr val="272525"/>
                </a:solidFill>
                <a:latin typeface="Maplestory OTF Light" pitchFamily="34" charset="0"/>
                <a:ea typeface="Maplestory OTF Light" pitchFamily="34" charset="-122"/>
                <a:cs typeface="Maplestory OTF Light" pitchFamily="34" charset="-120"/>
              </a:rPr>
              <a:t> When facing stress or overthinking.</a:t>
            </a:r>
            <a:endParaRPr lang="en-US" sz="1750" dirty="0"/>
          </a:p>
        </p:txBody>
      </p:sp>
      <p:sp>
        <p:nvSpPr>
          <p:cNvPr id="8" name="Text 5"/>
          <p:cNvSpPr/>
          <p:nvPr/>
        </p:nvSpPr>
        <p:spPr>
          <a:xfrm>
            <a:off x="892493" y="3216235"/>
            <a:ext cx="12845415" cy="356949"/>
          </a:xfrm>
          <a:prstGeom prst="rect">
            <a:avLst/>
          </a:prstGeom>
          <a:noFill/>
        </p:spPr>
        <p:txBody>
          <a:bodyPr wrap="none" lIns="0" tIns="0" rIns="0" bIns="0" rtlCol="0" anchor="t"/>
          <a:lstStyle/>
          <a:p>
            <a:pPr marL="0" indent="0" algn="l">
              <a:lnSpc>
                <a:spcPts val="2800"/>
              </a:lnSpc>
              <a:buSzPct val="100000"/>
              <a:buNone/>
            </a:pPr>
            <a:r>
              <a:rPr lang="en-US" sz="1750" b="1" dirty="0">
                <a:solidFill>
                  <a:srgbClr val="272525"/>
                </a:solidFill>
                <a:latin typeface="Maplestory OTF Light" pitchFamily="34" charset="0"/>
                <a:ea typeface="Maplestory OTF Light" pitchFamily="34" charset="-122"/>
                <a:cs typeface="Maplestory OTF Light" pitchFamily="34" charset="-120"/>
              </a:rPr>
              <a:t>Outcome:</a:t>
            </a:r>
            <a:r>
              <a:rPr lang="en-US" sz="1750" dirty="0">
                <a:solidFill>
                  <a:srgbClr val="272525"/>
                </a:solidFill>
                <a:latin typeface="Maplestory OTF Light" pitchFamily="34" charset="0"/>
                <a:ea typeface="Maplestory OTF Light" pitchFamily="34" charset="-122"/>
                <a:cs typeface="Maplestory OTF Light" pitchFamily="34" charset="-120"/>
              </a:rPr>
              <a:t> If it's </a:t>
            </a:r>
            <a:r>
              <a:rPr lang="en-US" sz="1750" b="1" dirty="0">
                <a:solidFill>
                  <a:srgbClr val="272525"/>
                </a:solidFill>
                <a:latin typeface="Maplestory OTF Light" pitchFamily="34" charset="0"/>
                <a:ea typeface="Maplestory OTF Light" pitchFamily="34" charset="-122"/>
                <a:cs typeface="Maplestory OTF Light" pitchFamily="34" charset="-120"/>
              </a:rPr>
              <a:t>"your business,"</a:t>
            </a:r>
            <a:r>
              <a:rPr lang="en-US" sz="1750" dirty="0">
                <a:solidFill>
                  <a:srgbClr val="272525"/>
                </a:solidFill>
                <a:latin typeface="Maplestory OTF Light" pitchFamily="34" charset="0"/>
                <a:ea typeface="Maplestory OTF Light" pitchFamily="34" charset="-122"/>
                <a:cs typeface="Maplestory OTF Light" pitchFamily="34" charset="-120"/>
              </a:rPr>
              <a:t> focus your energy. If it's </a:t>
            </a:r>
            <a:r>
              <a:rPr lang="en-US" sz="1750" b="1" dirty="0">
                <a:solidFill>
                  <a:srgbClr val="272525"/>
                </a:solidFill>
                <a:latin typeface="Maplestory OTF Light" pitchFamily="34" charset="0"/>
                <a:ea typeface="Maplestory OTF Light" pitchFamily="34" charset="-122"/>
                <a:cs typeface="Maplestory OTF Light" pitchFamily="34" charset="-120"/>
              </a:rPr>
              <a:t>"others' business,"</a:t>
            </a:r>
            <a:r>
              <a:rPr lang="en-US" sz="1750" dirty="0">
                <a:solidFill>
                  <a:srgbClr val="272525"/>
                </a:solidFill>
                <a:latin typeface="Maplestory OTF Light" pitchFamily="34" charset="0"/>
                <a:ea typeface="Maplestory OTF Light" pitchFamily="34" charset="-122"/>
                <a:cs typeface="Maplestory OTF Light" pitchFamily="34" charset="-120"/>
              </a:rPr>
              <a:t> release anxiety.</a:t>
            </a:r>
            <a:endParaRPr lang="en-US" sz="1750" dirty="0"/>
          </a:p>
        </p:txBody>
      </p:sp>
      <p:sp>
        <p:nvSpPr>
          <p:cNvPr id="9" name="Text 6"/>
          <p:cNvSpPr/>
          <p:nvPr/>
        </p:nvSpPr>
        <p:spPr>
          <a:xfrm>
            <a:off x="892493" y="3651171"/>
            <a:ext cx="12845415" cy="356949"/>
          </a:xfrm>
          <a:prstGeom prst="rect">
            <a:avLst/>
          </a:prstGeom>
          <a:noFill/>
        </p:spPr>
        <p:txBody>
          <a:bodyPr wrap="none" lIns="0" tIns="0" rIns="0" bIns="0" rtlCol="0" anchor="t"/>
          <a:lstStyle/>
          <a:p>
            <a:pPr marL="0" indent="0" algn="l">
              <a:lnSpc>
                <a:spcPts val="2800"/>
              </a:lnSpc>
              <a:buSzPct val="100000"/>
              <a:buNone/>
            </a:pPr>
            <a:r>
              <a:rPr lang="en-US" sz="1750" b="1" dirty="0">
                <a:solidFill>
                  <a:srgbClr val="272525"/>
                </a:solidFill>
                <a:latin typeface="Maplestory OTF Light" pitchFamily="34" charset="0"/>
                <a:ea typeface="Maplestory OTF Light" pitchFamily="34" charset="-122"/>
                <a:cs typeface="Maplestory OTF Light" pitchFamily="34" charset="-120"/>
              </a:rPr>
              <a:t>Benefits:</a:t>
            </a:r>
            <a:r>
              <a:rPr lang="en-US" sz="1750" dirty="0">
                <a:solidFill>
                  <a:srgbClr val="272525"/>
                </a:solidFill>
                <a:latin typeface="Maplestory OTF Light" pitchFamily="34" charset="0"/>
                <a:ea typeface="Maplestory OTF Light" pitchFamily="34" charset="-122"/>
                <a:cs typeface="Maplestory OTF Light" pitchFamily="34" charset="-120"/>
              </a:rPr>
              <a:t> Reclaim mental space, reduce stress, stop trying to control the uncontrollable.</a:t>
            </a:r>
            <a:endParaRPr lang="en-US" sz="1750" dirty="0"/>
          </a:p>
        </p:txBody>
      </p:sp>
      <p:sp>
        <p:nvSpPr>
          <p:cNvPr id="10" name="Shape 7"/>
          <p:cNvSpPr/>
          <p:nvPr/>
        </p:nvSpPr>
        <p:spPr>
          <a:xfrm>
            <a:off x="892493" y="4259104"/>
            <a:ext cx="6311146" cy="3035260"/>
          </a:xfrm>
          <a:prstGeom prst="roundRect">
            <a:avLst>
              <a:gd name="adj" fmla="val 11028"/>
            </a:avLst>
          </a:prstGeom>
          <a:solidFill>
            <a:srgbClr val="E7F9F9"/>
          </a:solidFill>
          <a:ln w="7620">
            <a:solidFill>
              <a:srgbClr val="F98AC7"/>
            </a:solidFill>
            <a:prstDash val="solid"/>
          </a:ln>
        </p:spPr>
      </p:sp>
      <p:sp>
        <p:nvSpPr>
          <p:cNvPr id="11" name="Shape 8"/>
          <p:cNvSpPr/>
          <p:nvPr/>
        </p:nvSpPr>
        <p:spPr>
          <a:xfrm>
            <a:off x="1123236" y="4489847"/>
            <a:ext cx="669369" cy="669369"/>
          </a:xfrm>
          <a:prstGeom prst="roundRect">
            <a:avLst>
              <a:gd name="adj" fmla="val 13659261"/>
            </a:avLst>
          </a:prstGeom>
          <a:solidFill>
            <a:srgbClr val="F98AC7"/>
          </a:solidFill>
        </p:spPr>
      </p:sp>
      <p:pic>
        <p:nvPicPr>
          <p:cNvPr id="12" name="Image 1" descr="preencoded.png"/>
          <p:cNvPicPr>
            <a:picLocks noChangeAspect="1"/>
          </p:cNvPicPr>
          <p:nvPr/>
        </p:nvPicPr>
        <p:blipFill>
          <a:blip r:embed="rId2"/>
          <a:stretch>
            <a:fillRect/>
          </a:stretch>
        </p:blipFill>
        <p:spPr>
          <a:xfrm>
            <a:off x="1307306" y="4636294"/>
            <a:ext cx="301228" cy="376476"/>
          </a:xfrm>
          <a:prstGeom prst="rect">
            <a:avLst/>
          </a:prstGeom>
        </p:spPr>
      </p:pic>
      <p:sp>
        <p:nvSpPr>
          <p:cNvPr id="13" name="Text 9"/>
          <p:cNvSpPr/>
          <p:nvPr/>
        </p:nvSpPr>
        <p:spPr>
          <a:xfrm>
            <a:off x="1123236" y="5382339"/>
            <a:ext cx="2566154" cy="320635"/>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Maplestory OTF Bold" pitchFamily="34" charset="0"/>
                <a:ea typeface="Maplestory OTF Bold" pitchFamily="34" charset="-122"/>
                <a:cs typeface="Maplestory OTF Bold" pitchFamily="34" charset="-120"/>
              </a:rPr>
              <a:t>Your Business</a:t>
            </a:r>
            <a:endParaRPr lang="en-US" sz="2000" dirty="0"/>
          </a:p>
        </p:txBody>
      </p:sp>
      <p:sp>
        <p:nvSpPr>
          <p:cNvPr id="14" name="Text 10"/>
          <p:cNvSpPr/>
          <p:nvPr/>
        </p:nvSpPr>
        <p:spPr>
          <a:xfrm>
            <a:off x="1123236" y="5836801"/>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Your actions</a:t>
            </a:r>
            <a:endParaRPr lang="en-US" sz="1750" dirty="0"/>
          </a:p>
        </p:txBody>
      </p:sp>
      <p:sp>
        <p:nvSpPr>
          <p:cNvPr id="15" name="Text 11"/>
          <p:cNvSpPr/>
          <p:nvPr/>
        </p:nvSpPr>
        <p:spPr>
          <a:xfrm>
            <a:off x="1123236" y="6271736"/>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Your feelings</a:t>
            </a:r>
            <a:endParaRPr lang="en-US" sz="1750" dirty="0"/>
          </a:p>
        </p:txBody>
      </p:sp>
      <p:sp>
        <p:nvSpPr>
          <p:cNvPr id="16" name="Text 12"/>
          <p:cNvSpPr/>
          <p:nvPr/>
        </p:nvSpPr>
        <p:spPr>
          <a:xfrm>
            <a:off x="1123236" y="6706672"/>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Your reactions</a:t>
            </a:r>
            <a:endParaRPr lang="en-US" sz="1750" dirty="0"/>
          </a:p>
        </p:txBody>
      </p:sp>
      <p:sp>
        <p:nvSpPr>
          <p:cNvPr id="17" name="Shape 13"/>
          <p:cNvSpPr/>
          <p:nvPr/>
        </p:nvSpPr>
        <p:spPr>
          <a:xfrm>
            <a:off x="7426762" y="4259104"/>
            <a:ext cx="6311146" cy="3035260"/>
          </a:xfrm>
          <a:prstGeom prst="roundRect">
            <a:avLst>
              <a:gd name="adj" fmla="val 11028"/>
            </a:avLst>
          </a:prstGeom>
          <a:solidFill>
            <a:srgbClr val="E7F9F9"/>
          </a:solidFill>
          <a:ln w="7620">
            <a:solidFill>
              <a:srgbClr val="C4D9D9"/>
            </a:solidFill>
            <a:prstDash val="solid"/>
          </a:ln>
        </p:spPr>
      </p:sp>
      <p:sp>
        <p:nvSpPr>
          <p:cNvPr id="18" name="Shape 14"/>
          <p:cNvSpPr/>
          <p:nvPr/>
        </p:nvSpPr>
        <p:spPr>
          <a:xfrm>
            <a:off x="7657505" y="4489847"/>
            <a:ext cx="669369" cy="669369"/>
          </a:xfrm>
          <a:prstGeom prst="roundRect">
            <a:avLst>
              <a:gd name="adj" fmla="val 13659261"/>
            </a:avLst>
          </a:prstGeom>
          <a:solidFill>
            <a:srgbClr val="BE49DF"/>
          </a:solidFill>
        </p:spPr>
      </p:sp>
      <p:pic>
        <p:nvPicPr>
          <p:cNvPr id="19" name="Image 2" descr="preencoded.png"/>
          <p:cNvPicPr>
            <a:picLocks noChangeAspect="1"/>
          </p:cNvPicPr>
          <p:nvPr/>
        </p:nvPicPr>
        <p:blipFill>
          <a:blip r:embed="rId3"/>
          <a:stretch>
            <a:fillRect/>
          </a:stretch>
        </p:blipFill>
        <p:spPr>
          <a:xfrm>
            <a:off x="7841575" y="4636294"/>
            <a:ext cx="301228" cy="376476"/>
          </a:xfrm>
          <a:prstGeom prst="rect">
            <a:avLst/>
          </a:prstGeom>
        </p:spPr>
      </p:pic>
      <p:sp>
        <p:nvSpPr>
          <p:cNvPr id="20" name="Text 15"/>
          <p:cNvSpPr/>
          <p:nvPr/>
        </p:nvSpPr>
        <p:spPr>
          <a:xfrm>
            <a:off x="7657505" y="5382339"/>
            <a:ext cx="2566154" cy="320635"/>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Maplestory OTF Bold" pitchFamily="34" charset="0"/>
                <a:ea typeface="Maplestory OTF Bold" pitchFamily="34" charset="-122"/>
                <a:cs typeface="Maplestory OTF Bold" pitchFamily="34" charset="-120"/>
              </a:rPr>
              <a:t>Others' Business</a:t>
            </a:r>
            <a:endParaRPr lang="en-US" sz="2000" dirty="0"/>
          </a:p>
        </p:txBody>
      </p:sp>
      <p:sp>
        <p:nvSpPr>
          <p:cNvPr id="21" name="Text 16"/>
          <p:cNvSpPr/>
          <p:nvPr/>
        </p:nvSpPr>
        <p:spPr>
          <a:xfrm>
            <a:off x="7657505" y="5836801"/>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Their opinions of you</a:t>
            </a:r>
            <a:endParaRPr lang="en-US" sz="1750" dirty="0"/>
          </a:p>
        </p:txBody>
      </p:sp>
      <p:sp>
        <p:nvSpPr>
          <p:cNvPr id="22" name="Text 17"/>
          <p:cNvSpPr/>
          <p:nvPr/>
        </p:nvSpPr>
        <p:spPr>
          <a:xfrm>
            <a:off x="7657505" y="6271736"/>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Their actions</a:t>
            </a:r>
            <a:endParaRPr lang="en-US" sz="1750" dirty="0"/>
          </a:p>
        </p:txBody>
      </p:sp>
      <p:sp>
        <p:nvSpPr>
          <p:cNvPr id="23" name="Text 18"/>
          <p:cNvSpPr/>
          <p:nvPr/>
        </p:nvSpPr>
        <p:spPr>
          <a:xfrm>
            <a:off x="7657505" y="6706672"/>
            <a:ext cx="5849660" cy="356949"/>
          </a:xfrm>
          <a:prstGeom prst="rect">
            <a:avLst/>
          </a:prstGeom>
          <a:noFill/>
        </p:spPr>
        <p:txBody>
          <a:bodyPr wrap="none" lIns="0" tIns="0" rIns="0" bIns="0" rtlCol="0" anchor="t"/>
          <a:lstStyle/>
          <a:p>
            <a:pPr marL="342900" indent="-342900" algn="l">
              <a:lnSpc>
                <a:spcPts val="2800"/>
              </a:lnSpc>
              <a:buSzPct val="100000"/>
              <a:buChar char="•"/>
            </a:pPr>
            <a:r>
              <a:rPr lang="en-US" sz="1750" dirty="0">
                <a:solidFill>
                  <a:srgbClr val="272525"/>
                </a:solidFill>
                <a:latin typeface="Maplestory OTF Light" pitchFamily="34" charset="0"/>
                <a:ea typeface="Maplestory OTF Light" pitchFamily="34" charset="-122"/>
                <a:cs typeface="Maplestory OTF Light" pitchFamily="34" charset="-120"/>
              </a:rPr>
              <a:t>Their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966073" y="1511856"/>
            <a:ext cx="7026235" cy="694373"/>
          </a:xfrm>
          <a:prstGeom prst="rect">
            <a:avLst/>
          </a:prstGeom>
          <a:noFill/>
        </p:spPr>
        <p:txBody>
          <a:bodyPr wrap="none" lIns="0" tIns="0" rIns="0" bIns="0" rtlCol="0" anchor="t"/>
          <a:lstStyle/>
          <a:p>
            <a:pPr marL="0" indent="0" algn="l">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Applying Topic Separation</a:t>
            </a:r>
            <a:endParaRPr lang="en-US" sz="4350" dirty="0"/>
          </a:p>
        </p:txBody>
      </p:sp>
      <p:sp>
        <p:nvSpPr>
          <p:cNvPr id="5" name="Shape 2"/>
          <p:cNvSpPr/>
          <p:nvPr/>
        </p:nvSpPr>
        <p:spPr>
          <a:xfrm>
            <a:off x="966073" y="2568535"/>
            <a:ext cx="12698254" cy="1953816"/>
          </a:xfrm>
          <a:prstGeom prst="roundRect">
            <a:avLst>
              <a:gd name="adj" fmla="val 18544"/>
            </a:avLst>
          </a:prstGeom>
          <a:solidFill>
            <a:srgbClr val="F0FFFF"/>
          </a:solidFill>
          <a:ln w="30480">
            <a:solidFill>
              <a:srgbClr val="C4D9D9"/>
            </a:solidFill>
            <a:prstDash val="solid"/>
          </a:ln>
        </p:spPr>
      </p:sp>
      <p:sp>
        <p:nvSpPr>
          <p:cNvPr id="6" name="Shape 3"/>
          <p:cNvSpPr/>
          <p:nvPr/>
        </p:nvSpPr>
        <p:spPr>
          <a:xfrm>
            <a:off x="996553" y="2599015"/>
            <a:ext cx="966073" cy="1892856"/>
          </a:xfrm>
          <a:prstGeom prst="roundRect">
            <a:avLst>
              <a:gd name="adj" fmla="val 33717"/>
            </a:avLst>
          </a:prstGeom>
          <a:solidFill>
            <a:srgbClr val="E7F9F9"/>
          </a:solidFill>
        </p:spPr>
      </p:sp>
      <p:pic>
        <p:nvPicPr>
          <p:cNvPr id="7" name="Image 1" descr="preencoded.png"/>
          <p:cNvPicPr>
            <a:picLocks noChangeAspect="1"/>
          </p:cNvPicPr>
          <p:nvPr/>
        </p:nvPicPr>
        <p:blipFill>
          <a:blip r:embed="rId2"/>
          <a:stretch>
            <a:fillRect/>
          </a:stretch>
        </p:blipFill>
        <p:spPr>
          <a:xfrm>
            <a:off x="1294567" y="3318986"/>
            <a:ext cx="362307" cy="452795"/>
          </a:xfrm>
          <a:prstGeom prst="rect">
            <a:avLst/>
          </a:prstGeom>
        </p:spPr>
      </p:pic>
      <p:sp>
        <p:nvSpPr>
          <p:cNvPr id="8" name="Text 4"/>
          <p:cNvSpPr/>
          <p:nvPr/>
        </p:nvSpPr>
        <p:spPr>
          <a:xfrm>
            <a:off x="2204085" y="2840474"/>
            <a:ext cx="4218742"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Example 1: Friend Cancels Plans</a:t>
            </a:r>
            <a:endParaRPr lang="en-US" sz="2150" dirty="0"/>
          </a:p>
        </p:txBody>
      </p:sp>
      <p:sp>
        <p:nvSpPr>
          <p:cNvPr id="9" name="Text 5"/>
          <p:cNvSpPr/>
          <p:nvPr/>
        </p:nvSpPr>
        <p:spPr>
          <a:xfrm>
            <a:off x="2204085" y="3332559"/>
            <a:ext cx="11429762" cy="386477"/>
          </a:xfrm>
          <a:prstGeom prst="rect">
            <a:avLst/>
          </a:prstGeom>
          <a:noFill/>
        </p:spPr>
        <p:txBody>
          <a:bodyPr wrap="non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When a friend cancels plans, avoid self-blame.</a:t>
            </a:r>
            <a:endParaRPr lang="en-US" sz="1900" dirty="0"/>
          </a:p>
        </p:txBody>
      </p:sp>
      <p:sp>
        <p:nvSpPr>
          <p:cNvPr id="10" name="Text 6"/>
          <p:cNvSpPr/>
          <p:nvPr/>
        </p:nvSpPr>
        <p:spPr>
          <a:xfrm>
            <a:off x="2204085" y="3863935"/>
            <a:ext cx="11429762" cy="386477"/>
          </a:xfrm>
          <a:prstGeom prst="rect">
            <a:avLst/>
          </a:prstGeom>
          <a:noFill/>
        </p:spPr>
        <p:txBody>
          <a:bodyPr wrap="none" lIns="0" tIns="0" rIns="0" bIns="0" rtlCol="0" anchor="t"/>
          <a:lstStyle/>
          <a:p>
            <a:pPr marL="0" indent="0" algn="l">
              <a:lnSpc>
                <a:spcPts val="3000"/>
              </a:lnSpc>
              <a:buNone/>
            </a:pPr>
            <a:r>
              <a:rPr lang="en-US" sz="1900" b="1" dirty="0">
                <a:solidFill>
                  <a:srgbClr val="F98AC7"/>
                </a:solidFill>
                <a:latin typeface="Maplestory OTF Light" pitchFamily="34" charset="0"/>
                <a:ea typeface="Maplestory OTF Light" pitchFamily="34" charset="-122"/>
                <a:cs typeface="Maplestory OTF Light" pitchFamily="34" charset="-120"/>
              </a:rPr>
              <a:t>Their choice = Their business</a:t>
            </a:r>
            <a:r>
              <a:rPr lang="en-US" sz="1900" dirty="0">
                <a:solidFill>
                  <a:srgbClr val="272525"/>
                </a:solidFill>
                <a:latin typeface="Maplestory OTF Light" pitchFamily="34" charset="0"/>
                <a:ea typeface="Maplestory OTF Light" pitchFamily="34" charset="-122"/>
                <a:cs typeface="Maplestory OTF Light" pitchFamily="34" charset="-120"/>
              </a:rPr>
              <a:t> | Your calm reaction = Your business</a:t>
            </a:r>
            <a:endParaRPr lang="en-US" sz="1900" dirty="0"/>
          </a:p>
        </p:txBody>
      </p:sp>
      <p:sp>
        <p:nvSpPr>
          <p:cNvPr id="11" name="Shape 7"/>
          <p:cNvSpPr/>
          <p:nvPr/>
        </p:nvSpPr>
        <p:spPr>
          <a:xfrm>
            <a:off x="966073" y="4763810"/>
            <a:ext cx="12698254" cy="1953816"/>
          </a:xfrm>
          <a:prstGeom prst="roundRect">
            <a:avLst>
              <a:gd name="adj" fmla="val 18544"/>
            </a:avLst>
          </a:prstGeom>
          <a:solidFill>
            <a:srgbClr val="F0FFFF"/>
          </a:solidFill>
          <a:ln w="30480">
            <a:solidFill>
              <a:srgbClr val="C4D9D9"/>
            </a:solidFill>
            <a:prstDash val="solid"/>
          </a:ln>
        </p:spPr>
      </p:sp>
      <p:sp>
        <p:nvSpPr>
          <p:cNvPr id="12" name="Shape 8"/>
          <p:cNvSpPr/>
          <p:nvPr/>
        </p:nvSpPr>
        <p:spPr>
          <a:xfrm>
            <a:off x="996553" y="4794290"/>
            <a:ext cx="966073" cy="1892856"/>
          </a:xfrm>
          <a:prstGeom prst="roundRect">
            <a:avLst>
              <a:gd name="adj" fmla="val 33717"/>
            </a:avLst>
          </a:prstGeom>
          <a:solidFill>
            <a:srgbClr val="E7F9F9"/>
          </a:solidFill>
        </p:spPr>
      </p:sp>
      <p:pic>
        <p:nvPicPr>
          <p:cNvPr id="13" name="Image 2" descr="preencoded.png"/>
          <p:cNvPicPr>
            <a:picLocks noChangeAspect="1"/>
          </p:cNvPicPr>
          <p:nvPr/>
        </p:nvPicPr>
        <p:blipFill>
          <a:blip r:embed="rId3"/>
          <a:stretch>
            <a:fillRect/>
          </a:stretch>
        </p:blipFill>
        <p:spPr>
          <a:xfrm>
            <a:off x="1294567" y="5514261"/>
            <a:ext cx="362307" cy="452795"/>
          </a:xfrm>
          <a:prstGeom prst="rect">
            <a:avLst/>
          </a:prstGeom>
        </p:spPr>
      </p:pic>
      <p:sp>
        <p:nvSpPr>
          <p:cNvPr id="14" name="Text 9"/>
          <p:cNvSpPr/>
          <p:nvPr/>
        </p:nvSpPr>
        <p:spPr>
          <a:xfrm>
            <a:off x="2204085" y="5035748"/>
            <a:ext cx="4026813"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Example 2: Receiving Criticism</a:t>
            </a:r>
            <a:endParaRPr lang="en-US" sz="2150" dirty="0"/>
          </a:p>
        </p:txBody>
      </p:sp>
      <p:sp>
        <p:nvSpPr>
          <p:cNvPr id="15" name="Text 10"/>
          <p:cNvSpPr/>
          <p:nvPr/>
        </p:nvSpPr>
        <p:spPr>
          <a:xfrm>
            <a:off x="2204085" y="5527834"/>
            <a:ext cx="11429762" cy="386477"/>
          </a:xfrm>
          <a:prstGeom prst="rect">
            <a:avLst/>
          </a:prstGeom>
          <a:noFill/>
        </p:spPr>
        <p:txBody>
          <a:bodyPr wrap="non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When someone criticizes you, don't internalize it.</a:t>
            </a:r>
            <a:endParaRPr lang="en-US" sz="1900" dirty="0"/>
          </a:p>
        </p:txBody>
      </p:sp>
      <p:sp>
        <p:nvSpPr>
          <p:cNvPr id="16" name="Text 11"/>
          <p:cNvSpPr/>
          <p:nvPr/>
        </p:nvSpPr>
        <p:spPr>
          <a:xfrm>
            <a:off x="2204085" y="6059210"/>
            <a:ext cx="11429762" cy="386477"/>
          </a:xfrm>
          <a:prstGeom prst="rect">
            <a:avLst/>
          </a:prstGeom>
          <a:noFill/>
        </p:spPr>
        <p:txBody>
          <a:bodyPr wrap="none" lIns="0" tIns="0" rIns="0" bIns="0" rtlCol="0" anchor="t"/>
          <a:lstStyle/>
          <a:p>
            <a:pPr marL="0" indent="0" algn="l">
              <a:lnSpc>
                <a:spcPts val="3000"/>
              </a:lnSpc>
              <a:buNone/>
            </a:pPr>
            <a:r>
              <a:rPr lang="en-US" sz="1900" b="1" dirty="0">
                <a:solidFill>
                  <a:srgbClr val="F98AC7"/>
                </a:solidFill>
                <a:latin typeface="Maplestory OTF Light" pitchFamily="34" charset="0"/>
                <a:ea typeface="Maplestory OTF Light" pitchFamily="34" charset="-122"/>
                <a:cs typeface="Maplestory OTF Light" pitchFamily="34" charset="-120"/>
              </a:rPr>
              <a:t>Their criticism = Their business</a:t>
            </a:r>
            <a:r>
              <a:rPr lang="en-US" sz="1900" dirty="0">
                <a:solidFill>
                  <a:srgbClr val="272525"/>
                </a:solidFill>
                <a:latin typeface="Maplestory OTF Light" pitchFamily="34" charset="0"/>
                <a:ea typeface="Maplestory OTF Light" pitchFamily="34" charset="-122"/>
                <a:cs typeface="Maplestory OTF Light" pitchFamily="34" charset="-120"/>
              </a:rPr>
              <a:t> | Your response = Your business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966073" y="2229445"/>
            <a:ext cx="5555337" cy="694373"/>
          </a:xfrm>
          <a:prstGeom prst="rect">
            <a:avLst/>
          </a:prstGeom>
          <a:noFill/>
        </p:spPr>
        <p:txBody>
          <a:bodyPr wrap="none" lIns="0" tIns="0" rIns="0" bIns="0" rtlCol="0" anchor="t"/>
          <a:lstStyle/>
          <a:p>
            <a:pPr marL="0" indent="0" algn="l">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How to Practice?</a:t>
            </a:r>
            <a:endParaRPr lang="en-US" sz="4350" dirty="0"/>
          </a:p>
        </p:txBody>
      </p:sp>
      <p:sp>
        <p:nvSpPr>
          <p:cNvPr id="5" name="Shape 2"/>
          <p:cNvSpPr/>
          <p:nvPr/>
        </p:nvSpPr>
        <p:spPr>
          <a:xfrm>
            <a:off x="966073" y="4010739"/>
            <a:ext cx="4071699" cy="241459"/>
          </a:xfrm>
          <a:prstGeom prst="roundRect">
            <a:avLst>
              <a:gd name="adj" fmla="val 150050"/>
            </a:avLst>
          </a:prstGeom>
          <a:solidFill>
            <a:srgbClr val="E7F9F9"/>
          </a:solidFill>
          <a:ln w="7620">
            <a:solidFill>
              <a:srgbClr val="C4D9D9"/>
            </a:solidFill>
            <a:prstDash val="solid"/>
          </a:ln>
        </p:spPr>
      </p:sp>
      <p:sp>
        <p:nvSpPr>
          <p:cNvPr id="6" name="Text 3"/>
          <p:cNvSpPr/>
          <p:nvPr/>
        </p:nvSpPr>
        <p:spPr>
          <a:xfrm>
            <a:off x="1207532" y="4493657"/>
            <a:ext cx="2777609"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Notice stress</a:t>
            </a:r>
            <a:endParaRPr lang="en-US" sz="2150" dirty="0"/>
          </a:p>
        </p:txBody>
      </p:sp>
      <p:sp>
        <p:nvSpPr>
          <p:cNvPr id="7" name="Text 4"/>
          <p:cNvSpPr/>
          <p:nvPr/>
        </p:nvSpPr>
        <p:spPr>
          <a:xfrm>
            <a:off x="1207532" y="4985742"/>
            <a:ext cx="3588782" cy="772954"/>
          </a:xfrm>
          <a:prstGeom prst="rect">
            <a:avLst/>
          </a:prstGeom>
          <a:noFill/>
        </p:spPr>
        <p:txBody>
          <a:bodyPr wrap="squar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Pause: "What am I worried about?"</a:t>
            </a:r>
            <a:endParaRPr lang="en-US" sz="1900" dirty="0"/>
          </a:p>
        </p:txBody>
      </p:sp>
      <p:sp>
        <p:nvSpPr>
          <p:cNvPr id="8" name="Shape 5"/>
          <p:cNvSpPr/>
          <p:nvPr/>
        </p:nvSpPr>
        <p:spPr>
          <a:xfrm>
            <a:off x="5279231" y="3648432"/>
            <a:ext cx="4071818" cy="241459"/>
          </a:xfrm>
          <a:prstGeom prst="roundRect">
            <a:avLst>
              <a:gd name="adj" fmla="val 150050"/>
            </a:avLst>
          </a:prstGeom>
          <a:solidFill>
            <a:srgbClr val="E7F9F9"/>
          </a:solidFill>
          <a:ln w="7620">
            <a:solidFill>
              <a:srgbClr val="C4D9D9"/>
            </a:solidFill>
            <a:prstDash val="solid"/>
          </a:ln>
        </p:spPr>
      </p:sp>
      <p:sp>
        <p:nvSpPr>
          <p:cNvPr id="9" name="Text 6"/>
          <p:cNvSpPr/>
          <p:nvPr/>
        </p:nvSpPr>
        <p:spPr>
          <a:xfrm>
            <a:off x="5520690" y="4131350"/>
            <a:ext cx="2777609"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Classify</a:t>
            </a:r>
            <a:endParaRPr lang="en-US" sz="2150" dirty="0"/>
          </a:p>
        </p:txBody>
      </p:sp>
      <p:sp>
        <p:nvSpPr>
          <p:cNvPr id="10" name="Text 7"/>
          <p:cNvSpPr/>
          <p:nvPr/>
        </p:nvSpPr>
        <p:spPr>
          <a:xfrm>
            <a:off x="5520690" y="4623435"/>
            <a:ext cx="3588901" cy="772954"/>
          </a:xfrm>
          <a:prstGeom prst="rect">
            <a:avLst/>
          </a:prstGeom>
          <a:noFill/>
        </p:spPr>
        <p:txBody>
          <a:bodyPr wrap="squar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"Can I control this? (My/ Others' business)"</a:t>
            </a:r>
            <a:endParaRPr lang="en-US" sz="1900" dirty="0"/>
          </a:p>
        </p:txBody>
      </p:sp>
      <p:sp>
        <p:nvSpPr>
          <p:cNvPr id="11" name="Shape 8"/>
          <p:cNvSpPr/>
          <p:nvPr/>
        </p:nvSpPr>
        <p:spPr>
          <a:xfrm>
            <a:off x="9592508" y="3286125"/>
            <a:ext cx="4071818" cy="241459"/>
          </a:xfrm>
          <a:prstGeom prst="roundRect">
            <a:avLst>
              <a:gd name="adj" fmla="val 150050"/>
            </a:avLst>
          </a:prstGeom>
          <a:solidFill>
            <a:srgbClr val="E7F9F9"/>
          </a:solidFill>
          <a:ln w="7620">
            <a:solidFill>
              <a:srgbClr val="C4D9D9"/>
            </a:solidFill>
            <a:prstDash val="solid"/>
          </a:ln>
        </p:spPr>
      </p:sp>
      <p:sp>
        <p:nvSpPr>
          <p:cNvPr id="12" name="Text 9"/>
          <p:cNvSpPr/>
          <p:nvPr/>
        </p:nvSpPr>
        <p:spPr>
          <a:xfrm>
            <a:off x="9833967" y="3769043"/>
            <a:ext cx="2777609"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Focus on your part</a:t>
            </a:r>
            <a:endParaRPr lang="en-US" sz="2150" dirty="0"/>
          </a:p>
        </p:txBody>
      </p:sp>
      <p:sp>
        <p:nvSpPr>
          <p:cNvPr id="13" name="Text 10"/>
          <p:cNvSpPr/>
          <p:nvPr/>
        </p:nvSpPr>
        <p:spPr>
          <a:xfrm>
            <a:off x="9833967" y="4261128"/>
            <a:ext cx="3588901" cy="386477"/>
          </a:xfrm>
          <a:prstGeom prst="rect">
            <a:avLst/>
          </a:prstGeom>
          <a:noFill/>
        </p:spPr>
        <p:txBody>
          <a:bodyPr wrap="non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Let go of others' business!</a:t>
            </a:r>
            <a:endParaRPr lang="en-US" sz="1900" dirty="0"/>
          </a:p>
        </p:txBody>
      </p:sp>
      <p:sp>
        <p:nvSpPr>
          <p:cNvPr id="14" name="Text 11"/>
          <p:cNvSpPr/>
          <p:nvPr/>
        </p:nvSpPr>
        <p:spPr>
          <a:xfrm>
            <a:off x="9833967" y="4792504"/>
            <a:ext cx="3588901" cy="772954"/>
          </a:xfrm>
          <a:prstGeom prst="rect">
            <a:avLst/>
          </a:prstGeom>
          <a:noFill/>
        </p:spPr>
        <p:txBody>
          <a:bodyPr wrap="squar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E.g.: Someone is rude (theirs) → You stay calm (yours)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966073" y="1295519"/>
            <a:ext cx="6506289" cy="694373"/>
          </a:xfrm>
          <a:prstGeom prst="rect">
            <a:avLst/>
          </a:prstGeom>
          <a:noFill/>
        </p:spPr>
        <p:txBody>
          <a:bodyPr wrap="none" lIns="0" tIns="0" rIns="0" bIns="0" rtlCol="0" anchor="t"/>
          <a:lstStyle/>
          <a:p>
            <a:pPr marL="0" indent="0" algn="l">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Setting Kind Boundaries</a:t>
            </a:r>
            <a:endParaRPr lang="en-US" sz="4350" dirty="0"/>
          </a:p>
        </p:txBody>
      </p:sp>
      <p:pic>
        <p:nvPicPr>
          <p:cNvPr id="5" name="Image 1" descr="preencoded.png"/>
          <p:cNvPicPr>
            <a:picLocks noChangeAspect="1"/>
          </p:cNvPicPr>
          <p:nvPr/>
        </p:nvPicPr>
        <p:blipFill>
          <a:blip r:embed="rId2"/>
          <a:stretch>
            <a:fillRect/>
          </a:stretch>
        </p:blipFill>
        <p:spPr>
          <a:xfrm>
            <a:off x="966073" y="2623899"/>
            <a:ext cx="6054566" cy="4038362"/>
          </a:xfrm>
          <a:prstGeom prst="rect">
            <a:avLst/>
          </a:prstGeom>
        </p:spPr>
      </p:pic>
      <p:sp>
        <p:nvSpPr>
          <p:cNvPr id="6" name="Shape 2"/>
          <p:cNvSpPr/>
          <p:nvPr/>
        </p:nvSpPr>
        <p:spPr>
          <a:xfrm>
            <a:off x="7617381" y="2623899"/>
            <a:ext cx="543401" cy="543401"/>
          </a:xfrm>
          <a:prstGeom prst="roundRect">
            <a:avLst>
              <a:gd name="adj" fmla="val 66674"/>
            </a:avLst>
          </a:prstGeom>
          <a:solidFill>
            <a:srgbClr val="E7F9F9"/>
          </a:solidFill>
          <a:ln w="7620">
            <a:solidFill>
              <a:srgbClr val="C4D9D9"/>
            </a:solidFill>
            <a:prstDash val="solid"/>
          </a:ln>
        </p:spPr>
      </p:sp>
      <p:pic>
        <p:nvPicPr>
          <p:cNvPr id="7" name="Image 2" descr="preencoded.png"/>
          <p:cNvPicPr>
            <a:picLocks noChangeAspect="1"/>
          </p:cNvPicPr>
          <p:nvPr/>
        </p:nvPicPr>
        <p:blipFill>
          <a:blip r:embed="rId3"/>
          <a:stretch>
            <a:fillRect/>
          </a:stretch>
        </p:blipFill>
        <p:spPr>
          <a:xfrm>
            <a:off x="7722453" y="2687300"/>
            <a:ext cx="333256" cy="416600"/>
          </a:xfrm>
          <a:prstGeom prst="rect">
            <a:avLst/>
          </a:prstGeom>
        </p:spPr>
      </p:pic>
      <p:sp>
        <p:nvSpPr>
          <p:cNvPr id="8" name="Text 3"/>
          <p:cNvSpPr/>
          <p:nvPr/>
        </p:nvSpPr>
        <p:spPr>
          <a:xfrm>
            <a:off x="8402241" y="2706886"/>
            <a:ext cx="4613553"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Their Choices, Their Responsibility</a:t>
            </a:r>
            <a:endParaRPr lang="en-US" sz="2150" dirty="0"/>
          </a:p>
        </p:txBody>
      </p:sp>
      <p:sp>
        <p:nvSpPr>
          <p:cNvPr id="9" name="Text 4"/>
          <p:cNvSpPr/>
          <p:nvPr/>
        </p:nvSpPr>
        <p:spPr>
          <a:xfrm>
            <a:off x="8402241" y="3295531"/>
            <a:ext cx="5269706" cy="772954"/>
          </a:xfrm>
          <a:prstGeom prst="rect">
            <a:avLst/>
          </a:prstGeom>
          <a:noFill/>
        </p:spPr>
        <p:txBody>
          <a:bodyPr wrap="squar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You can't fix others' moods or decisions. Focus on your own actions and kindness.</a:t>
            </a:r>
            <a:endParaRPr lang="en-US" sz="1900" dirty="0"/>
          </a:p>
        </p:txBody>
      </p:sp>
      <p:sp>
        <p:nvSpPr>
          <p:cNvPr id="10" name="Shape 5"/>
          <p:cNvSpPr/>
          <p:nvPr/>
        </p:nvSpPr>
        <p:spPr>
          <a:xfrm>
            <a:off x="7617381" y="4551521"/>
            <a:ext cx="543401" cy="543401"/>
          </a:xfrm>
          <a:prstGeom prst="roundRect">
            <a:avLst>
              <a:gd name="adj" fmla="val 66674"/>
            </a:avLst>
          </a:prstGeom>
          <a:solidFill>
            <a:srgbClr val="E7F9F9"/>
          </a:solidFill>
          <a:ln w="7620">
            <a:solidFill>
              <a:srgbClr val="C4D9D9"/>
            </a:solidFill>
            <a:prstDash val="solid"/>
          </a:ln>
        </p:spPr>
      </p:sp>
      <p:pic>
        <p:nvPicPr>
          <p:cNvPr id="11" name="Image 3" descr="preencoded.png"/>
          <p:cNvPicPr>
            <a:picLocks noChangeAspect="1"/>
          </p:cNvPicPr>
          <p:nvPr/>
        </p:nvPicPr>
        <p:blipFill>
          <a:blip r:embed="rId4"/>
          <a:stretch>
            <a:fillRect/>
          </a:stretch>
        </p:blipFill>
        <p:spPr>
          <a:xfrm>
            <a:off x="7722453" y="4614922"/>
            <a:ext cx="333256" cy="416600"/>
          </a:xfrm>
          <a:prstGeom prst="rect">
            <a:avLst/>
          </a:prstGeom>
        </p:spPr>
      </p:pic>
      <p:sp>
        <p:nvSpPr>
          <p:cNvPr id="12" name="Text 6"/>
          <p:cNvSpPr/>
          <p:nvPr/>
        </p:nvSpPr>
        <p:spPr>
          <a:xfrm>
            <a:off x="8402241" y="4634508"/>
            <a:ext cx="3051215" cy="347186"/>
          </a:xfrm>
          <a:prstGeom prst="rect">
            <a:avLst/>
          </a:prstGeom>
          <a:noFill/>
        </p:spPr>
        <p:txBody>
          <a:bodyPr wrap="none" lIns="0" tIns="0" rIns="0" bIns="0" rtlCol="0" anchor="t"/>
          <a:lstStyle/>
          <a:p>
            <a:pPr marL="0" indent="0" algn="l">
              <a:lnSpc>
                <a:spcPts val="2700"/>
              </a:lnSpc>
              <a:buNone/>
            </a:pPr>
            <a:r>
              <a:rPr lang="en-US" sz="2150" b="1" dirty="0">
                <a:solidFill>
                  <a:srgbClr val="272525"/>
                </a:solidFill>
                <a:latin typeface="Maplestory OTF Bold" pitchFamily="34" charset="0"/>
                <a:ea typeface="Maplestory OTF Bold" pitchFamily="34" charset="-122"/>
                <a:cs typeface="Maplestory OTF Bold" pitchFamily="34" charset="-120"/>
              </a:rPr>
              <a:t>Safeguard Your Peace</a:t>
            </a:r>
            <a:endParaRPr lang="en-US" sz="2150" dirty="0"/>
          </a:p>
        </p:txBody>
      </p:sp>
      <p:sp>
        <p:nvSpPr>
          <p:cNvPr id="13" name="Text 7"/>
          <p:cNvSpPr/>
          <p:nvPr/>
        </p:nvSpPr>
        <p:spPr>
          <a:xfrm>
            <a:off x="8402241" y="5223153"/>
            <a:ext cx="5269706" cy="772954"/>
          </a:xfrm>
          <a:prstGeom prst="rect">
            <a:avLst/>
          </a:prstGeom>
          <a:noFill/>
        </p:spPr>
        <p:txBody>
          <a:bodyPr wrap="squar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Don't let external events or others' actions dictate your inner calm.</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0FFFF">
              <a:alpha val="85000"/>
            </a:srgbClr>
          </a:solidFill>
        </p:spPr>
      </p:sp>
      <p:sp>
        <p:nvSpPr>
          <p:cNvPr id="4" name="Text 1"/>
          <p:cNvSpPr/>
          <p:nvPr/>
        </p:nvSpPr>
        <p:spPr>
          <a:xfrm>
            <a:off x="966073" y="1483162"/>
            <a:ext cx="5973604" cy="694373"/>
          </a:xfrm>
          <a:prstGeom prst="rect">
            <a:avLst/>
          </a:prstGeom>
          <a:noFill/>
        </p:spPr>
        <p:txBody>
          <a:bodyPr wrap="none" lIns="0" tIns="0" rIns="0" bIns="0" rtlCol="0" anchor="t"/>
          <a:lstStyle/>
          <a:p>
            <a:pPr marL="0" indent="0" algn="l">
              <a:lnSpc>
                <a:spcPts val="5450"/>
              </a:lnSpc>
              <a:buNone/>
            </a:pPr>
            <a:r>
              <a:rPr lang="en-US" sz="4350" b="1" dirty="0">
                <a:solidFill>
                  <a:srgbClr val="030303"/>
                </a:solidFill>
                <a:latin typeface="Maplestory OTF Bold" pitchFamily="34" charset="0"/>
                <a:ea typeface="Maplestory OTF Bold" pitchFamily="34" charset="-122"/>
                <a:cs typeface="Maplestory OTF Bold" pitchFamily="34" charset="-120"/>
              </a:rPr>
              <a:t>Small Shift = Big Calm!</a:t>
            </a:r>
            <a:endParaRPr lang="en-US" sz="4350" dirty="0"/>
          </a:p>
        </p:txBody>
      </p:sp>
      <p:sp>
        <p:nvSpPr>
          <p:cNvPr id="5" name="Text 2"/>
          <p:cNvSpPr/>
          <p:nvPr/>
        </p:nvSpPr>
        <p:spPr>
          <a:xfrm>
            <a:off x="966073" y="2539841"/>
            <a:ext cx="12698254" cy="386477"/>
          </a:xfrm>
          <a:prstGeom prst="rect">
            <a:avLst/>
          </a:prstGeom>
          <a:noFill/>
        </p:spPr>
        <p:txBody>
          <a:bodyPr wrap="none" lIns="0" tIns="0" rIns="0" bIns="0" rtlCol="0" anchor="t"/>
          <a:lstStyle/>
          <a:p>
            <a:pPr marL="0" indent="0" algn="l">
              <a:lnSpc>
                <a:spcPts val="3000"/>
              </a:lnSpc>
              <a:buNone/>
            </a:pPr>
            <a:r>
              <a:rPr lang="en-US" sz="1900" b="1" dirty="0">
                <a:solidFill>
                  <a:srgbClr val="F98AC7"/>
                </a:solidFill>
                <a:latin typeface="Maplestory OTF Light" pitchFamily="34" charset="0"/>
                <a:ea typeface="Maplestory OTF Light" pitchFamily="34" charset="-122"/>
                <a:cs typeface="Maplestory OTF Light" pitchFamily="34" charset="-120"/>
              </a:rPr>
              <a:t>Focus on your business</a:t>
            </a:r>
            <a:r>
              <a:rPr lang="en-US" sz="1900" dirty="0">
                <a:solidFill>
                  <a:srgbClr val="272525"/>
                </a:solidFill>
                <a:latin typeface="Maplestory OTF Light" pitchFamily="34" charset="0"/>
                <a:ea typeface="Maplestory OTF Light" pitchFamily="34" charset="-122"/>
                <a:cs typeface="Maplestory OTF Light" pitchFamily="34" charset="-120"/>
              </a:rPr>
              <a:t> → Less stress, more control of your feelings</a:t>
            </a:r>
            <a:endParaRPr lang="en-US" sz="1900" dirty="0"/>
          </a:p>
        </p:txBody>
      </p:sp>
      <p:sp>
        <p:nvSpPr>
          <p:cNvPr id="6" name="Shape 3"/>
          <p:cNvSpPr/>
          <p:nvPr/>
        </p:nvSpPr>
        <p:spPr>
          <a:xfrm>
            <a:off x="966073" y="3198019"/>
            <a:ext cx="12698254" cy="1026319"/>
          </a:xfrm>
          <a:prstGeom prst="roundRect">
            <a:avLst>
              <a:gd name="adj" fmla="val 35302"/>
            </a:avLst>
          </a:prstGeom>
          <a:solidFill>
            <a:srgbClr val="E8BEF4"/>
          </a:solidFill>
        </p:spPr>
      </p:sp>
      <p:pic>
        <p:nvPicPr>
          <p:cNvPr id="7" name="Image 1" descr="preencoded.png"/>
          <p:cNvPicPr>
            <a:picLocks noChangeAspect="1"/>
          </p:cNvPicPr>
          <p:nvPr/>
        </p:nvPicPr>
        <p:blipFill>
          <a:blip r:embed="rId2"/>
          <a:stretch>
            <a:fillRect/>
          </a:stretch>
        </p:blipFill>
        <p:spPr>
          <a:xfrm>
            <a:off x="1207532" y="3547586"/>
            <a:ext cx="301823" cy="241459"/>
          </a:xfrm>
          <a:prstGeom prst="rect">
            <a:avLst/>
          </a:prstGeom>
        </p:spPr>
      </p:pic>
      <p:sp>
        <p:nvSpPr>
          <p:cNvPr id="8" name="Text 4"/>
          <p:cNvSpPr/>
          <p:nvPr/>
        </p:nvSpPr>
        <p:spPr>
          <a:xfrm>
            <a:off x="1750814" y="3499842"/>
            <a:ext cx="11672054" cy="386477"/>
          </a:xfrm>
          <a:prstGeom prst="rect">
            <a:avLst/>
          </a:prstGeom>
          <a:noFill/>
        </p:spPr>
        <p:txBody>
          <a:bodyPr wrap="none" lIns="0" tIns="0" rIns="0" bIns="0" rtlCol="0" anchor="t"/>
          <a:lstStyle/>
          <a:p>
            <a:pPr marL="0" indent="0" algn="l">
              <a:lnSpc>
                <a:spcPts val="3000"/>
              </a:lnSpc>
              <a:buNone/>
            </a:pPr>
            <a:r>
              <a:rPr lang="en-US" sz="1900" b="1" dirty="0">
                <a:solidFill>
                  <a:srgbClr val="000000"/>
                </a:solidFill>
                <a:latin typeface="Maplestory OTF Light" pitchFamily="34" charset="0"/>
                <a:ea typeface="Maplestory OTF Light" pitchFamily="34" charset="-122"/>
                <a:cs typeface="Maplestory OTF Light" pitchFamily="34" charset="-120"/>
              </a:rPr>
              <a:t>Tip:</a:t>
            </a:r>
            <a:r>
              <a:rPr lang="en-US" sz="1900" dirty="0">
                <a:solidFill>
                  <a:srgbClr val="000000"/>
                </a:solidFill>
                <a:latin typeface="Maplestory OTF Light" pitchFamily="34" charset="0"/>
                <a:ea typeface="Maplestory OTF Light" pitchFamily="34" charset="-122"/>
                <a:cs typeface="Maplestory OTF Light" pitchFamily="34" charset="-120"/>
              </a:rPr>
              <a:t> Next time you feel overwhelmed → Ask: "Whose business is this?"</a:t>
            </a:r>
            <a:endParaRPr lang="en-US" sz="1900" dirty="0"/>
          </a:p>
        </p:txBody>
      </p:sp>
      <p:sp>
        <p:nvSpPr>
          <p:cNvPr id="9" name="Text 5"/>
          <p:cNvSpPr/>
          <p:nvPr/>
        </p:nvSpPr>
        <p:spPr>
          <a:xfrm>
            <a:off x="1328380" y="4767739"/>
            <a:ext cx="12335947" cy="386477"/>
          </a:xfrm>
          <a:prstGeom prst="rect">
            <a:avLst/>
          </a:prstGeom>
          <a:noFill/>
        </p:spPr>
        <p:txBody>
          <a:bodyPr wrap="none" lIns="0" tIns="0" rIns="0" bIns="0" rtlCol="0" anchor="t"/>
          <a:lstStyle/>
          <a:p>
            <a:pPr marL="0" indent="0" algn="l">
              <a:lnSpc>
                <a:spcPts val="3000"/>
              </a:lnSpc>
              <a:buNone/>
            </a:pPr>
            <a:r>
              <a:rPr lang="en-US" sz="1900" dirty="0">
                <a:solidFill>
                  <a:srgbClr val="272525"/>
                </a:solidFill>
                <a:latin typeface="Maplestory OTF Light" pitchFamily="34" charset="0"/>
                <a:ea typeface="Maplestory OTF Light" pitchFamily="34" charset="-122"/>
                <a:cs typeface="Maplestory OTF Light" pitchFamily="34" charset="-120"/>
              </a:rPr>
              <a:t>Ever stressed from mixing up "your/others' business"?</a:t>
            </a:r>
            <a:endParaRPr lang="en-US" sz="1900" dirty="0"/>
          </a:p>
        </p:txBody>
      </p:sp>
      <p:sp>
        <p:nvSpPr>
          <p:cNvPr id="10" name="Shape 6"/>
          <p:cNvSpPr/>
          <p:nvPr/>
        </p:nvSpPr>
        <p:spPr>
          <a:xfrm>
            <a:off x="966073" y="4496038"/>
            <a:ext cx="30480" cy="929878"/>
          </a:xfrm>
          <a:prstGeom prst="rect">
            <a:avLst/>
          </a:prstGeom>
          <a:solidFill>
            <a:srgbClr val="BE49DF"/>
          </a:solidFill>
        </p:spPr>
      </p:sp>
      <p:sp>
        <p:nvSpPr>
          <p:cNvPr id="11" name="Text 7"/>
          <p:cNvSpPr/>
          <p:nvPr/>
        </p:nvSpPr>
        <p:spPr>
          <a:xfrm>
            <a:off x="3481983" y="5788223"/>
            <a:ext cx="7666434" cy="958215"/>
          </a:xfrm>
          <a:prstGeom prst="rect">
            <a:avLst/>
          </a:prstGeom>
          <a:noFill/>
        </p:spPr>
        <p:txBody>
          <a:bodyPr wrap="none" lIns="0" tIns="0" rIns="0" bIns="0" rtlCol="0" anchor="t"/>
          <a:lstStyle/>
          <a:p>
            <a:pPr marL="0" indent="0" algn="ctr">
              <a:lnSpc>
                <a:spcPts val="7500"/>
              </a:lnSpc>
              <a:buNone/>
            </a:pPr>
            <a:r>
              <a:rPr lang="en-US" sz="6000" b="1" dirty="0">
                <a:solidFill>
                  <a:srgbClr val="030303"/>
                </a:solidFill>
                <a:latin typeface="Maplestory OTF Bold" pitchFamily="34" charset="0"/>
                <a:ea typeface="Maplestory OTF Bold" pitchFamily="34" charset="-122"/>
                <a:cs typeface="Maplestory OTF Bold" pitchFamily="34" charset="-120"/>
              </a:rPr>
              <a:t>Thank You!</a:t>
            </a:r>
            <a:endParaRPr lang="en-US" sz="6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1530</Words>
  <Application>WPS 文字</Application>
  <PresentationFormat>On-screen Show (16:9)</PresentationFormat>
  <Paragraphs>82</Paragraphs>
  <Slides>6</Slides>
  <Notes>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vt:i4>
      </vt:variant>
    </vt:vector>
  </HeadingPairs>
  <TitlesOfParts>
    <vt:vector size="24" baseType="lpstr">
      <vt:lpstr>Arial</vt:lpstr>
      <vt:lpstr>宋体</vt:lpstr>
      <vt:lpstr>Wingdings</vt:lpstr>
      <vt:lpstr>Maplestory OTF Bold</vt:lpstr>
      <vt:lpstr>苹方-简</vt:lpstr>
      <vt:lpstr>Maplestory OTF Bold</vt:lpstr>
      <vt:lpstr>Maplestory OTF Bold</vt:lpstr>
      <vt:lpstr>Maplestory OTF Light</vt:lpstr>
      <vt:lpstr>Maplestory OTF Light</vt:lpstr>
      <vt:lpstr>Maplestory OTF Light</vt:lpstr>
      <vt:lpstr>Calibri</vt:lpstr>
      <vt:lpstr>Helvetica Neue</vt:lpstr>
      <vt:lpstr>微软雅黑</vt:lpstr>
      <vt:lpstr>汉仪旗黑</vt:lpstr>
      <vt:lpstr>宋体</vt:lpstr>
      <vt:lpstr>Arial Unicode MS</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耶鸡</cp:lastModifiedBy>
  <cp:revision>2</cp:revision>
  <dcterms:created xsi:type="dcterms:W3CDTF">2025-08-22T13:57:34Z</dcterms:created>
  <dcterms:modified xsi:type="dcterms:W3CDTF">2025-08-22T13:57:34Z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A92B0AC84A42FD214E77A8680A923D9F_42</vt:lpwstr>
  </property>
  <property fmtid="{D5CDD505-2E9C-101B-9397-08002B2CF9AE}" pid="3" name="KSOProductBuildVer">
    <vt:lpwstr>2052-7.2.2.8955</vt:lpwstr>
  </property>
</Properties>
</file>